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28"/>
  </p:notesMasterIdLst>
  <p:sldIdLst>
    <p:sldId id="257" r:id="rId2"/>
    <p:sldId id="313" r:id="rId3"/>
    <p:sldId id="284" r:id="rId4"/>
    <p:sldId id="285" r:id="rId5"/>
    <p:sldId id="314" r:id="rId6"/>
    <p:sldId id="315" r:id="rId7"/>
    <p:sldId id="319" r:id="rId8"/>
    <p:sldId id="317" r:id="rId9"/>
    <p:sldId id="320" r:id="rId10"/>
    <p:sldId id="307" r:id="rId11"/>
    <p:sldId id="304" r:id="rId12"/>
    <p:sldId id="302" r:id="rId13"/>
    <p:sldId id="321" r:id="rId14"/>
    <p:sldId id="261" r:id="rId15"/>
    <p:sldId id="281" r:id="rId16"/>
    <p:sldId id="262" r:id="rId17"/>
    <p:sldId id="263" r:id="rId18"/>
    <p:sldId id="305" r:id="rId19"/>
    <p:sldId id="264" r:id="rId20"/>
    <p:sldId id="265" r:id="rId21"/>
    <p:sldId id="272" r:id="rId22"/>
    <p:sldId id="273" r:id="rId23"/>
    <p:sldId id="274" r:id="rId24"/>
    <p:sldId id="275" r:id="rId25"/>
    <p:sldId id="276" r:id="rId26"/>
    <p:sldId id="29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66"/>
    <p:restoredTop sz="77584"/>
  </p:normalViewPr>
  <p:slideViewPr>
    <p:cSldViewPr snapToGrid="0" snapToObjects="1">
      <p:cViewPr varScale="1">
        <p:scale>
          <a:sx n="87" d="100"/>
          <a:sy n="87" d="100"/>
        </p:scale>
        <p:origin x="1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6.jpg>
</file>

<file path=ppt/media/image8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62ABED-1B55-BE4B-89D7-273E2BC62D50}" type="datetimeFigureOut">
              <a:rPr lang="en-US" smtClean="0"/>
              <a:t>7/27/20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BB6CB3-EBDF-4E46-8414-FB0E0CF74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574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15602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4828c426b3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4828c426b3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77813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4828c426b3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4828c426b3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778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4828c426b3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4828c426b3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88300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4828c426b3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4828c426b3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72944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828c426b3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828c426b3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2539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828c426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828c426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45299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4828c426b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4828c426b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40729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4828c426b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4828c426b3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78509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4828c426b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4828c426b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52200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4828c426b3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4828c426b3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389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BB6CB3-EBDF-4E46-8414-FB0E0CF74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778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4828c426b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4828c426b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81738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BB6CB3-EBDF-4E46-8414-FB0E0CF7437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19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BB6CB3-EBDF-4E46-8414-FB0E0CF74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21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BB6CB3-EBDF-4E46-8414-FB0E0CF74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555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BB6CB3-EBDF-4E46-8414-FB0E0CF74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5430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828c426b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828c426b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421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828c426b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828c426b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7943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BB6CB3-EBDF-4E46-8414-FB0E0CF74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35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4828c426b3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4828c426b3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0792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987948"/>
            <a:ext cx="8825658" cy="3329581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1273827" y="4562856"/>
            <a:ext cx="1249917" cy="0"/>
          </a:xfrm>
          <a:prstGeom prst="line">
            <a:avLst/>
          </a:prstGeom>
          <a:ln w="5080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7CB447B8-DD31-6F42-BCEF-551584C6F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4627" y="5166991"/>
            <a:ext cx="758395" cy="120653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8664D49-C062-174C-9594-D4FC48925FB2}"/>
              </a:ext>
            </a:extLst>
          </p:cNvPr>
          <p:cNvSpPr/>
          <p:nvPr/>
        </p:nvSpPr>
        <p:spPr>
          <a:xfrm>
            <a:off x="1154954" y="0"/>
            <a:ext cx="9839673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076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FDD201F-803D-9E41-8A5A-2E7FFF9A17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83203"/>
          <a:stretch/>
        </p:blipFill>
        <p:spPr>
          <a:xfrm>
            <a:off x="0" y="0"/>
            <a:ext cx="204787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8383" y="1447799"/>
            <a:ext cx="7720018" cy="3286125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2366957" y="5457825"/>
            <a:ext cx="7279649" cy="49874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8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- QUOTE AUTHOR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884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4390" y="3986802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85346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FDD201F-803D-9E41-8A5A-2E7FFF9A17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83203"/>
          <a:stretch/>
        </p:blipFill>
        <p:spPr>
          <a:xfrm>
            <a:off x="0" y="0"/>
            <a:ext cx="204787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8383" y="1234439"/>
            <a:ext cx="7720018" cy="828041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0663CEB-6BB8-7E41-8407-5D544B71E056}"/>
              </a:ext>
            </a:extLst>
          </p:cNvPr>
          <p:cNvCxnSpPr>
            <a:cxnSpLocks/>
          </p:cNvCxnSpPr>
          <p:nvPr/>
        </p:nvCxnSpPr>
        <p:spPr>
          <a:xfrm>
            <a:off x="2338383" y="2062480"/>
            <a:ext cx="8091492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302B9C-2E99-DD43-B6BC-73FCC0BAA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338383" y="2393632"/>
            <a:ext cx="7720018" cy="23612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330014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5987" y="2962275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45503" y="3648075"/>
            <a:ext cx="2927350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76699" y="2962275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66146" y="3648075"/>
            <a:ext cx="2946794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17740" y="2962275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17740" y="3648075"/>
            <a:ext cx="2932113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3719182" y="3114675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6955267" y="3114675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851FE1CA-4C16-AD45-BD54-500EEF78C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B496B21-E033-6E44-B036-E6D3DA00AFF0}"/>
              </a:ext>
            </a:extLst>
          </p:cNvPr>
          <p:cNvCxnSpPr>
            <a:cxnSpLocks/>
          </p:cNvCxnSpPr>
          <p:nvPr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69525150-06D1-F64E-A049-783F7E29F5F6}"/>
              </a:ext>
            </a:extLst>
          </p:cNvPr>
          <p:cNvSpPr/>
          <p:nvPr/>
        </p:nvSpPr>
        <p:spPr>
          <a:xfrm>
            <a:off x="721237" y="1633537"/>
            <a:ext cx="1266825" cy="12668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E72322-60BD-2643-8938-E19617DB5104}"/>
              </a:ext>
            </a:extLst>
          </p:cNvPr>
          <p:cNvSpPr/>
          <p:nvPr/>
        </p:nvSpPr>
        <p:spPr>
          <a:xfrm>
            <a:off x="3971949" y="1633537"/>
            <a:ext cx="1266825" cy="12668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0C76404-DA09-8443-9D3C-1696077594EF}"/>
              </a:ext>
            </a:extLst>
          </p:cNvPr>
          <p:cNvSpPr/>
          <p:nvPr/>
        </p:nvSpPr>
        <p:spPr>
          <a:xfrm>
            <a:off x="7212990" y="1633537"/>
            <a:ext cx="1266825" cy="12668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686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36413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1819275"/>
            <a:ext cx="2940050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217611"/>
            <a:ext cx="2940050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36413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1819275"/>
            <a:ext cx="2930525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217610"/>
            <a:ext cx="2934406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36413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1819275"/>
            <a:ext cx="2932113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217608"/>
            <a:ext cx="2935997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1743075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1743075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F638FCE4-00A7-BB4E-98EC-AB681132F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300F413-C357-744B-9527-1A8CF7E1E4B0}"/>
              </a:ext>
            </a:extLst>
          </p:cNvPr>
          <p:cNvCxnSpPr>
            <a:cxnSpLocks/>
          </p:cNvCxnSpPr>
          <p:nvPr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5831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1526568"/>
            <a:ext cx="8825658" cy="1683992"/>
          </a:xfrm>
          <a:prstGeom prst="rect">
            <a:avLst/>
          </a:prstGeom>
        </p:spPr>
        <p:txBody>
          <a:bodyPr anchor="t" anchorCtr="0"/>
          <a:lstStyle>
            <a:lvl1pPr algn="ctr">
              <a:defRPr sz="9600"/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655996" y="3858535"/>
            <a:ext cx="8825658" cy="469625"/>
          </a:xfrm>
        </p:spPr>
        <p:txBody>
          <a:bodyPr anchor="t"/>
          <a:lstStyle>
            <a:lvl1pPr marL="0" indent="0" algn="ctr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Full name  |  </a:t>
            </a:r>
            <a:r>
              <a:rPr lang="en-US" dirty="0" err="1"/>
              <a:t>myname@email.com</a:t>
            </a:r>
            <a:r>
              <a:rPr lang="en-US" dirty="0"/>
              <a:t>  |  </a:t>
            </a:r>
            <a:r>
              <a:rPr lang="en-US" dirty="0" err="1"/>
              <a:t>thisismetis.com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5443866" y="3490976"/>
            <a:ext cx="1249917" cy="0"/>
          </a:xfrm>
          <a:prstGeom prst="line">
            <a:avLst/>
          </a:prstGeom>
          <a:ln w="5080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8664D49-C062-174C-9594-D4FC48925FB2}"/>
              </a:ext>
            </a:extLst>
          </p:cNvPr>
          <p:cNvSpPr/>
          <p:nvPr/>
        </p:nvSpPr>
        <p:spPr>
          <a:xfrm>
            <a:off x="1154954" y="0"/>
            <a:ext cx="9839673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923990-8116-0E42-A86B-CE01342873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5860660" y="5868191"/>
            <a:ext cx="416327" cy="5260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EFEA01-7285-9249-BED8-9DB7770FD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834" y="4396406"/>
            <a:ext cx="388620" cy="38862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FE37188-3725-0442-8557-DD230BC7E0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31332" y="4386246"/>
            <a:ext cx="2827337" cy="46634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TwitterHandle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284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462EC1-AB61-3A4F-B00F-8A1D00DD0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C9F90-689B-F341-926F-D28FD21A0B52}" type="datetimeFigureOut">
              <a:rPr lang="en-US" smtClean="0"/>
              <a:t>7/27/20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252E1B-412D-EA4B-AABB-C9F28CAB1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160CEE-EFC7-A345-8D9B-33E187E0A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C8EE-DB13-7644-94FF-A23F3165D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818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1526568"/>
            <a:ext cx="8825658" cy="2619548"/>
          </a:xfrm>
          <a:prstGeom prst="rect">
            <a:avLst/>
          </a:prstGeom>
        </p:spPr>
        <p:txBody>
          <a:bodyPr anchor="t" anchorCtr="0"/>
          <a:lstStyle>
            <a:lvl1pPr algn="ctr">
              <a:defRPr sz="7200"/>
            </a:lvl1pPr>
          </a:lstStyle>
          <a:p>
            <a:r>
              <a:rPr lang="en-US" dirty="0"/>
              <a:t>Click to edit Master section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5996" y="4386855"/>
            <a:ext cx="8825658" cy="646390"/>
          </a:xfrm>
        </p:spPr>
        <p:txBody>
          <a:bodyPr anchor="t"/>
          <a:lstStyle>
            <a:lvl1pPr marL="0" indent="0" algn="ctr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5443866" y="4181856"/>
            <a:ext cx="1249917" cy="0"/>
          </a:xfrm>
          <a:prstGeom prst="line">
            <a:avLst/>
          </a:prstGeom>
          <a:ln w="5080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8664D49-C062-174C-9594-D4FC48925FB2}"/>
              </a:ext>
            </a:extLst>
          </p:cNvPr>
          <p:cNvSpPr/>
          <p:nvPr/>
        </p:nvSpPr>
        <p:spPr>
          <a:xfrm>
            <a:off x="1154954" y="0"/>
            <a:ext cx="9839673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923990-8116-0E42-A86B-CE01342873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5860660" y="5868191"/>
            <a:ext cx="416327" cy="52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21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5" y="1590675"/>
            <a:ext cx="9660917" cy="41954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EA02C03-0B96-194E-A567-AE57D09E8C39}"/>
              </a:ext>
            </a:extLst>
          </p:cNvPr>
          <p:cNvCxnSpPr>
            <a:cxnSpLocks/>
          </p:cNvCxnSpPr>
          <p:nvPr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905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936" y="16033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0117" y="15988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FE8E80-A07B-124F-8B4E-82E6530FB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F9B3190-DBF3-9F4F-9244-67DA2BFBCB70}"/>
              </a:ext>
            </a:extLst>
          </p:cNvPr>
          <p:cNvCxnSpPr>
            <a:cxnSpLocks/>
          </p:cNvCxnSpPr>
          <p:nvPr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7260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88937" y="1591728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936" y="2201328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940119" y="1591728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0119" y="2201328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2995212-60D7-124F-84AF-E046C3435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61ABD8-3104-0740-8AB7-F745EDCA0311}"/>
              </a:ext>
            </a:extLst>
          </p:cNvPr>
          <p:cNvCxnSpPr>
            <a:cxnSpLocks/>
          </p:cNvCxnSpPr>
          <p:nvPr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2818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9E1E285-0B80-5340-9ABB-2C68583FF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51C05E-D358-394B-8977-4E38D2140BA6}"/>
              </a:ext>
            </a:extLst>
          </p:cNvPr>
          <p:cNvCxnSpPr>
            <a:cxnSpLocks/>
          </p:cNvCxnSpPr>
          <p:nvPr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537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9BF598-0178-2647-A3F2-D5C232A1A2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480ECF-DB9F-8D4C-8BFC-CA6818AE3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3925" y="4057650"/>
            <a:ext cx="7534275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925" y="1976718"/>
            <a:ext cx="7534275" cy="1842807"/>
          </a:xfrm>
          <a:prstGeom prst="rect">
            <a:avLst/>
          </a:prstGeom>
        </p:spPr>
        <p:txBody>
          <a:bodyPr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BB4CDF-A732-7F43-8C3F-7B3CFAA8CB9F}"/>
              </a:ext>
            </a:extLst>
          </p:cNvPr>
          <p:cNvSpPr/>
          <p:nvPr/>
        </p:nvSpPr>
        <p:spPr>
          <a:xfrm>
            <a:off x="110855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EDCB38-1B80-6249-BC19-C7DA9CA7E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0248" y="480150"/>
            <a:ext cx="416327" cy="52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595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735" y="1209675"/>
            <a:ext cx="3401064" cy="1447800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3735" y="2891155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CBE4C0-C38D-A94F-B0EA-B36306C08151}"/>
              </a:ext>
            </a:extLst>
          </p:cNvPr>
          <p:cNvCxnSpPr>
            <a:cxnSpLocks/>
          </p:cNvCxnSpPr>
          <p:nvPr/>
        </p:nvCxnSpPr>
        <p:spPr>
          <a:xfrm>
            <a:off x="4438650" y="1087501"/>
            <a:ext cx="0" cy="4842129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C9C3E5EE-E7CA-F846-9999-2A39DDEC2215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712501" y="1209675"/>
            <a:ext cx="6098373" cy="457708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275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006" y="4876787"/>
            <a:ext cx="9570194" cy="56673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93004" y="762000"/>
            <a:ext cx="9570195" cy="3640666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005" y="5443525"/>
            <a:ext cx="9570193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46D643-3D40-A544-BA11-C5702B803186}"/>
              </a:ext>
            </a:extLst>
          </p:cNvPr>
          <p:cNvCxnSpPr>
            <a:cxnSpLocks/>
          </p:cNvCxnSpPr>
          <p:nvPr/>
        </p:nvCxnSpPr>
        <p:spPr>
          <a:xfrm>
            <a:off x="793005" y="4816208"/>
            <a:ext cx="957019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685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4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10855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877348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D1C9F90-689B-F341-926F-D28FD21A0B52}" type="datetimeFigureOut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9673282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CDFD8E-6C82-8E46-86AB-E16F19DFEDD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220248" y="480150"/>
            <a:ext cx="416327" cy="52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9621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/>
              <a:t>Naïve Bayes Classifier</a:t>
            </a:r>
          </a:p>
        </p:txBody>
      </p:sp>
    </p:spTree>
    <p:extLst>
      <p:ext uri="{BB962C8B-B14F-4D97-AF65-F5344CB8AC3E}">
        <p14:creationId xmlns:p14="http://schemas.microsoft.com/office/powerpoint/2010/main" val="1210668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CAFB-437F-C34C-ABF1-D58E34F35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974264" cy="985557"/>
          </a:xfrm>
        </p:spPr>
        <p:txBody>
          <a:bodyPr/>
          <a:lstStyle/>
          <a:p>
            <a:r>
              <a:rPr lang="en-US" sz="3500" dirty="0"/>
              <a:t>Classification Problem: Predict Party Membership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C41782-7136-2047-BE15-B5C4A1662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418" y="1590675"/>
            <a:ext cx="10860232" cy="4928907"/>
          </a:xfrm>
        </p:spPr>
        <p:txBody>
          <a:bodyPr>
            <a:normAutofit/>
          </a:bodyPr>
          <a:lstStyle/>
          <a:p>
            <a:r>
              <a:rPr lang="en-US" sz="2200" u="sng" dirty="0"/>
              <a:t>Goal</a:t>
            </a:r>
            <a:r>
              <a:rPr lang="en-US" sz="2200" dirty="0"/>
              <a:t>: Predict senators’ party alignment based on how they voted on bills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7D5FD577-0FCE-6047-8B25-3BB7248B64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10635744"/>
                  </p:ext>
                </p:extLst>
              </p:nvPr>
            </p:nvGraphicFramePr>
            <p:xfrm>
              <a:off x="2408526" y="2281016"/>
              <a:ext cx="6238875" cy="4079240"/>
            </p:xfrm>
            <a:graphic>
              <a:graphicData uri="http://schemas.openxmlformats.org/drawingml/2006/table">
                <a:tbl>
                  <a:tblPr firstRow="1" bandRow="1">
                    <a:tableStyleId>{B301B821-A1FF-4177-AEE7-76D212191A09}</a:tableStyleId>
                  </a:tblPr>
                  <a:tblGrid>
                    <a:gridCol w="1316646">
                      <a:extLst>
                        <a:ext uri="{9D8B030D-6E8A-4147-A177-3AD203B41FA5}">
                          <a16:colId xmlns:a16="http://schemas.microsoft.com/office/drawing/2014/main" val="635901000"/>
                        </a:ext>
                      </a:extLst>
                    </a:gridCol>
                    <a:gridCol w="1174853">
                      <a:extLst>
                        <a:ext uri="{9D8B030D-6E8A-4147-A177-3AD203B41FA5}">
                          <a16:colId xmlns:a16="http://schemas.microsoft.com/office/drawing/2014/main" val="945584957"/>
                        </a:ext>
                      </a:extLst>
                    </a:gridCol>
                    <a:gridCol w="1174853">
                      <a:extLst>
                        <a:ext uri="{9D8B030D-6E8A-4147-A177-3AD203B41FA5}">
                          <a16:colId xmlns:a16="http://schemas.microsoft.com/office/drawing/2014/main" val="689919149"/>
                        </a:ext>
                      </a:extLst>
                    </a:gridCol>
                    <a:gridCol w="1237022">
                      <a:extLst>
                        <a:ext uri="{9D8B030D-6E8A-4147-A177-3AD203B41FA5}">
                          <a16:colId xmlns:a16="http://schemas.microsoft.com/office/drawing/2014/main" val="3599692261"/>
                        </a:ext>
                      </a:extLst>
                    </a:gridCol>
                    <a:gridCol w="1335501">
                      <a:extLst>
                        <a:ext uri="{9D8B030D-6E8A-4147-A177-3AD203B41FA5}">
                          <a16:colId xmlns:a16="http://schemas.microsoft.com/office/drawing/2014/main" val="277997583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b="1" dirty="0">
                              <a:effectLst/>
                              <a:latin typeface="+mj-lt"/>
                            </a:rPr>
                            <a:t>Senator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Bill 1 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  <m:sub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en-US" sz="1600" b="1" dirty="0">
                            <a:effectLst/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Bill 2 </a:t>
                          </a:r>
                          <a:r>
                            <a:rPr lang="en-US" sz="1600" b="1" kern="1200" dirty="0">
                              <a:solidFill>
                                <a:schemeClr val="lt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  <m:sub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𝟐</m:t>
                                  </m:r>
                                </m:sub>
                              </m:sSub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en-US" sz="1600" b="1" dirty="0">
                            <a:effectLst/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b="1" dirty="0">
                              <a:effectLst/>
                              <a:latin typeface="+mj-lt"/>
                            </a:rPr>
                            <a:t>Bill 3 </a:t>
                          </a:r>
                          <a:r>
                            <a:rPr lang="en-US" sz="1600" b="1" kern="1200" dirty="0">
                              <a:solidFill>
                                <a:schemeClr val="lt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  <m:sub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𝟑</m:t>
                                  </m:r>
                                </m:sub>
                              </m:sSub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en-US" sz="1600" b="1" dirty="0">
                            <a:effectLst/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b="1" dirty="0">
                              <a:effectLst/>
                              <a:latin typeface="+mj-lt"/>
                            </a:rPr>
                            <a:t>Party </a:t>
                          </a:r>
                          <a:r>
                            <a:rPr lang="en-US" sz="1600" b="1" kern="1200" dirty="0">
                              <a:solidFill>
                                <a:schemeClr val="lt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𝒀</m:t>
                              </m:r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en-US" sz="1600" b="1" dirty="0">
                            <a:effectLst/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146502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A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4039583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B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9105739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C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429805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D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299062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E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4997411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F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7225763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G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28045331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H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188991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I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63013312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J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17734433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7D5FD577-0FCE-6047-8B25-3BB7248B647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10635744"/>
                  </p:ext>
                </p:extLst>
              </p:nvPr>
            </p:nvGraphicFramePr>
            <p:xfrm>
              <a:off x="2408526" y="2281016"/>
              <a:ext cx="6238875" cy="4079240"/>
            </p:xfrm>
            <a:graphic>
              <a:graphicData uri="http://schemas.openxmlformats.org/drawingml/2006/table">
                <a:tbl>
                  <a:tblPr firstRow="1" bandRow="1">
                    <a:tableStyleId>{B301B821-A1FF-4177-AEE7-76D212191A09}</a:tableStyleId>
                  </a:tblPr>
                  <a:tblGrid>
                    <a:gridCol w="1316646">
                      <a:extLst>
                        <a:ext uri="{9D8B030D-6E8A-4147-A177-3AD203B41FA5}">
                          <a16:colId xmlns:a16="http://schemas.microsoft.com/office/drawing/2014/main" val="635901000"/>
                        </a:ext>
                      </a:extLst>
                    </a:gridCol>
                    <a:gridCol w="1174853">
                      <a:extLst>
                        <a:ext uri="{9D8B030D-6E8A-4147-A177-3AD203B41FA5}">
                          <a16:colId xmlns:a16="http://schemas.microsoft.com/office/drawing/2014/main" val="945584957"/>
                        </a:ext>
                      </a:extLst>
                    </a:gridCol>
                    <a:gridCol w="1174853">
                      <a:extLst>
                        <a:ext uri="{9D8B030D-6E8A-4147-A177-3AD203B41FA5}">
                          <a16:colId xmlns:a16="http://schemas.microsoft.com/office/drawing/2014/main" val="689919149"/>
                        </a:ext>
                      </a:extLst>
                    </a:gridCol>
                    <a:gridCol w="1237022">
                      <a:extLst>
                        <a:ext uri="{9D8B030D-6E8A-4147-A177-3AD203B41FA5}">
                          <a16:colId xmlns:a16="http://schemas.microsoft.com/office/drawing/2014/main" val="3599692261"/>
                        </a:ext>
                      </a:extLst>
                    </a:gridCol>
                    <a:gridCol w="1335501">
                      <a:extLst>
                        <a:ext uri="{9D8B030D-6E8A-4147-A177-3AD203B41FA5}">
                          <a16:colId xmlns:a16="http://schemas.microsoft.com/office/drawing/2014/main" val="277997583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b="1" dirty="0">
                              <a:effectLst/>
                              <a:latin typeface="+mj-lt"/>
                            </a:rPr>
                            <a:t>Senator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3043" r="-322826" b="-10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10753" r="-219355" b="-10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94898" r="-108163" b="-10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68571" r="-952" b="-10241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146502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A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4039583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B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9105739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C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429805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D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299062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E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4997411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F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7225763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G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28045331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H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188991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I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63013312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J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17734433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405157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>
            <a:spLocks noGrp="1"/>
          </p:cNvSpPr>
          <p:nvPr>
            <p:ph type="title"/>
          </p:nvPr>
        </p:nvSpPr>
        <p:spPr>
          <a:xfrm>
            <a:off x="388936" y="338418"/>
            <a:ext cx="10050464" cy="985557"/>
          </a:xfrm>
        </p:spPr>
        <p:txBody>
          <a:bodyPr/>
          <a:lstStyle/>
          <a:p>
            <a:pPr lvl="0"/>
            <a:r>
              <a:rPr lang="en-US" dirty="0"/>
              <a:t>Classification Review – An Ideal Classifier?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3" name="Google Shape;223;p32"/>
              <p:cNvSpPr txBox="1">
                <a:spLocks noGrp="1"/>
              </p:cNvSpPr>
              <p:nvPr>
                <p:ph idx="1"/>
              </p:nvPr>
            </p:nvSpPr>
            <p:spPr>
              <a:xfrm>
                <a:off x="388935" y="1590675"/>
                <a:ext cx="11307765" cy="4733925"/>
              </a:xfrm>
            </p:spPr>
            <p:txBody>
              <a:bodyPr>
                <a:normAutofit lnSpcReduction="10000"/>
              </a:bodyPr>
              <a:lstStyle/>
              <a:p>
                <a:pPr lvl="0"/>
                <a:r>
                  <a:rPr lang="en-US" sz="2400" dirty="0"/>
                  <a:t>In many classification models, we are interested in finding the probability of some response 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400" b="1" i="1" dirty="0"/>
                  <a:t> </a:t>
                </a:r>
                <a:r>
                  <a:rPr lang="en-US" sz="2400" dirty="0"/>
                  <a:t>given a set of features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en-US" sz="2400" b="1" i="1" dirty="0"/>
              </a:p>
              <a:p>
                <a:pPr lvl="1"/>
                <a:r>
                  <a:rPr lang="en-US" sz="2200" dirty="0"/>
                  <a:t>In other words, we want to know the conditional distribution: </a:t>
                </a:r>
                <a14:m>
                  <m:oMath xmlns:m="http://schemas.openxmlformats.org/officeDocument/2006/math">
                    <m:r>
                      <a:rPr lang="en-US" sz="220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en-US" sz="2200" b="1" i="1"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</m:d>
                  </m:oMath>
                </a14:m>
                <a:endParaRPr lang="en-US" sz="2200" dirty="0"/>
              </a:p>
              <a:p>
                <a:pPr lvl="1"/>
                <a:r>
                  <a:rPr lang="en-US" sz="2200" dirty="0"/>
                  <a:t>Ex: Probability of party membership given vote history</a:t>
                </a:r>
              </a:p>
              <a:p>
                <a:r>
                  <a:rPr lang="en-US" sz="2400" dirty="0"/>
                  <a:t>Imagine you knew 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US" sz="2400" i="1" dirty="0"/>
                  <a:t> </a:t>
                </a:r>
                <a:r>
                  <a:rPr lang="en-US" sz="2400" dirty="0"/>
                  <a:t>exactly</a:t>
                </a:r>
              </a:p>
              <a:p>
                <a:pPr lvl="1"/>
                <a:r>
                  <a:rPr lang="en-US" sz="2200" dirty="0"/>
                  <a:t>How would you make predictions on a new data point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200" dirty="0"/>
                  <a:t>?</a:t>
                </a:r>
              </a:p>
              <a:p>
                <a:pPr lvl="1"/>
                <a:r>
                  <a:rPr lang="en-US" sz="2200" dirty="0"/>
                  <a:t>Predict the most probable class!</a:t>
                </a:r>
              </a:p>
              <a:p>
                <a:pPr marL="0" indent="0">
                  <a:buNone/>
                </a:pPr>
                <a:endParaRPr lang="en-US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 </m:t>
                      </m:r>
                      <m:func>
                        <m:func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𝑿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1000" dirty="0"/>
              </a:p>
              <a:p>
                <a:r>
                  <a:rPr lang="en-US" sz="2400" dirty="0"/>
                  <a:t>Unfortunately, we never know 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US" sz="2400" i="1" dirty="0"/>
                  <a:t> </a:t>
                </a:r>
                <a:r>
                  <a:rPr lang="en-US" sz="2400" dirty="0"/>
                  <a:t>in real life, so this classifier is impossible </a:t>
                </a:r>
                <a:r>
                  <a:rPr lang="en-US" sz="2400" dirty="0">
                    <a:sym typeface="Wingdings" pitchFamily="2" charset="2"/>
                  </a:rPr>
                  <a:t></a:t>
                </a:r>
                <a:endParaRPr lang="en-US" sz="2400" dirty="0"/>
              </a:p>
            </p:txBody>
          </p:sp>
        </mc:Choice>
        <mc:Fallback xmlns="">
          <p:sp>
            <p:nvSpPr>
              <p:cNvPr id="223" name="Google Shape;223;p32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5" y="1590675"/>
                <a:ext cx="11307765" cy="4733925"/>
              </a:xfrm>
              <a:blipFill>
                <a:blip r:embed="rId3"/>
                <a:stretch>
                  <a:fillRect l="-449" t="-1604" r="-3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0914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How can Bayes’ Theorem Help?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3" name="Google Shape;223;p32"/>
              <p:cNvSpPr txBox="1">
                <a:spLocks noGrp="1"/>
              </p:cNvSpPr>
              <p:nvPr>
                <p:ph idx="1"/>
              </p:nvPr>
            </p:nvSpPr>
            <p:spPr>
              <a:xfrm>
                <a:off x="388935" y="1590675"/>
                <a:ext cx="10849336" cy="5046099"/>
              </a:xfrm>
            </p:spPr>
            <p:txBody>
              <a:bodyPr>
                <a:normAutofit/>
              </a:bodyPr>
              <a:lstStyle/>
              <a:p>
                <a:pPr lvl="0"/>
                <a:r>
                  <a:rPr lang="en-US" sz="2400" dirty="0"/>
                  <a:t>Recall our friend, Bayes’ Theorem: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40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) 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sz="2200" dirty="0"/>
              </a:p>
              <a:p>
                <a:pPr lvl="1"/>
                <a:r>
                  <a:rPr lang="en-US" sz="2200" dirty="0"/>
                  <a:t>This is was derived from rules of probability</a:t>
                </a:r>
              </a:p>
              <a:p>
                <a:r>
                  <a:rPr lang="en-US" sz="2400" dirty="0"/>
                  <a:t>We can try to learn the right-hand side from training data</a:t>
                </a:r>
              </a:p>
              <a:p>
                <a:r>
                  <a:rPr lang="en-US" sz="2400" dirty="0"/>
                  <a:t>First, let’s focus 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e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sz="2400" dirty="0"/>
                  <a:t>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US" sz="2200" dirty="0"/>
                  <a:t> is a data matrix with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200" dirty="0"/>
                  <a:t> features</a:t>
                </a:r>
              </a:p>
              <a:p>
                <a:pPr lvl="1"/>
                <a:r>
                  <a:rPr lang="en-US" sz="2200" dirty="0"/>
                  <a:t>From party membership example: </a:t>
                </a:r>
                <a14:m>
                  <m:oMath xmlns:m="http://schemas.openxmlformats.org/officeDocument/2006/math"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𝑿</m:t>
                    </m:r>
                    <m:r>
                      <a:rPr lang="en-US" sz="2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/>
                  <a:t>consists of one feature for each bill,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200" dirty="0"/>
                  <a:t>,</a:t>
                </a:r>
                <a:r>
                  <a:rPr lang="en-US" sz="22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200" dirty="0"/>
                          <m:t>and</m:t>
                        </m:r>
                        <m:r>
                          <a:rPr lang="en-US" sz="2200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en-US" sz="2200" dirty="0"/>
              </a:p>
              <a:p>
                <a:pPr lvl="0"/>
                <a:r>
                  <a:rPr lang="en-US" sz="2400" dirty="0"/>
                  <a:t>The problems with scaling conditional probability apply here!</a:t>
                </a:r>
              </a:p>
            </p:txBody>
          </p:sp>
        </mc:Choice>
        <mc:Fallback xmlns="">
          <p:sp>
            <p:nvSpPr>
              <p:cNvPr id="223" name="Google Shape;223;p32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5" y="1590675"/>
                <a:ext cx="10849336" cy="5046099"/>
              </a:xfrm>
              <a:blipFill>
                <a:blip r:embed="rId3"/>
                <a:stretch>
                  <a:fillRect l="-468" t="-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64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CAFB-437F-C34C-ABF1-D58E34F35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that independence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 Placeholder 10">
                <a:extLst>
                  <a:ext uri="{FF2B5EF4-FFF2-40B4-BE49-F238E27FC236}">
                    <a16:creationId xmlns:a16="http://schemas.microsoft.com/office/drawing/2014/main" id="{B9C41782-7136-2047-BE15-B5C4A1662D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5" y="1590675"/>
                <a:ext cx="11002965" cy="4195481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/>
                  <a:t>If we </a:t>
                </a:r>
                <a:r>
                  <a:rPr lang="en-US" sz="2400" u="sng" dirty="0"/>
                  <a:t>assume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′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are conditionally independent given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400" dirty="0"/>
                  <a:t>, things becomes easier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e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sz="2400" dirty="0"/>
                  <a:t> =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400" dirty="0">
                            <a:ea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  <m:e>
                        <m:r>
                          <a:rPr lang="en-US" sz="240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r>
                  <a:rPr lang="en-US" sz="2400" dirty="0"/>
                  <a:t> </a:t>
                </a:r>
              </a:p>
              <a:p>
                <a:pPr marL="457200" lvl="1" indent="0">
                  <a:buNone/>
                </a:pPr>
                <a:r>
                  <a:rPr lang="en-US" sz="2200" dirty="0"/>
                  <a:t> 		=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sz="2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2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endParaRPr lang="en-US" sz="2200" dirty="0"/>
              </a:p>
              <a:p>
                <a:pPr marL="457200" lvl="1" indent="0">
                  <a:buNone/>
                </a:pPr>
                <a:r>
                  <a:rPr lang="en-US" sz="2200" dirty="0"/>
                  <a:t>		=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endParaRPr lang="en-US" sz="2200" dirty="0"/>
              </a:p>
              <a:p>
                <a:r>
                  <a:rPr lang="en-US" sz="2400" dirty="0"/>
                  <a:t>Ex: Assume v</a:t>
                </a:r>
                <a:r>
                  <a:rPr lang="en-US" sz="2200" dirty="0"/>
                  <a:t>otes on bills are independent of one another once you know party membership</a:t>
                </a:r>
              </a:p>
              <a:p>
                <a:pPr marL="457200" lvl="1" indent="0">
                  <a:buNone/>
                </a:pPr>
                <a:endParaRPr lang="en-US" sz="2200" dirty="0"/>
              </a:p>
            </p:txBody>
          </p:sp>
        </mc:Choice>
        <mc:Fallback xmlns="">
          <p:sp>
            <p:nvSpPr>
              <p:cNvPr id="11" name="Text Placeholder 10">
                <a:extLst>
                  <a:ext uri="{FF2B5EF4-FFF2-40B4-BE49-F238E27FC236}">
                    <a16:creationId xmlns:a16="http://schemas.microsoft.com/office/drawing/2014/main" id="{B9C41782-7136-2047-BE15-B5C4A1662D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5" y="1590675"/>
                <a:ext cx="11002965" cy="4195481"/>
              </a:xfrm>
              <a:blipFill>
                <a:blip r:embed="rId3"/>
                <a:stretch>
                  <a:fillRect l="-461" t="-9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8D44DBC0-8ABC-DF41-A1FA-AABB5369F7CE}"/>
              </a:ext>
            </a:extLst>
          </p:cNvPr>
          <p:cNvSpPr/>
          <p:nvPr/>
        </p:nvSpPr>
        <p:spPr>
          <a:xfrm>
            <a:off x="6622448" y="2600295"/>
            <a:ext cx="47694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+mj-lt"/>
              </a:rPr>
              <a:t>Assume conditional independence of X’s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9AF4FCC-1EEB-4145-BBA6-FA281A090CAF}"/>
              </a:ext>
            </a:extLst>
          </p:cNvPr>
          <p:cNvCxnSpPr>
            <a:cxnSpLocks/>
          </p:cNvCxnSpPr>
          <p:nvPr/>
        </p:nvCxnSpPr>
        <p:spPr>
          <a:xfrm>
            <a:off x="2057400" y="2800350"/>
            <a:ext cx="4313903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3189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is it “Naïve”? 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6" name="Google Shape;236;p34"/>
              <p:cNvSpPr txBox="1">
                <a:spLocks noGrp="1"/>
              </p:cNvSpPr>
              <p:nvPr>
                <p:ph idx="1"/>
              </p:nvPr>
            </p:nvSpPr>
            <p:spPr>
              <a:xfrm>
                <a:off x="388924" y="1590675"/>
                <a:ext cx="10202875" cy="4832400"/>
              </a:xfrm>
              <a:prstGeom prst="rect">
                <a:avLst/>
              </a:prstGeom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r>
                  <a:rPr lang="en-US" sz="2400" u="sng" dirty="0"/>
                  <a:t>Naïve Bayes</a:t>
                </a:r>
                <a:r>
                  <a:rPr lang="en-US" sz="2400" dirty="0"/>
                  <a:t> assumes our features are conditionally independent given Y</a:t>
                </a:r>
              </a:p>
              <a:p>
                <a:pPr lvl="1"/>
                <a:r>
                  <a:rPr lang="en-US" sz="2200" dirty="0"/>
                  <a:t>The term naïve refers to this assumption</a:t>
                </a:r>
              </a:p>
              <a:p>
                <a:pPr marL="0" lvl="0" indent="0" algn="l" rtl="0">
                  <a:spcBef>
                    <a:spcPts val="1000"/>
                  </a:spcBef>
                  <a:spcAft>
                    <a:spcPts val="0"/>
                  </a:spcAft>
                  <a:buNone/>
                </a:pPr>
                <a:endParaRPr lang="en-US" sz="2400" dirty="0"/>
              </a:p>
              <a:p>
                <a:pPr marL="0" lvl="0" indent="0" algn="l" rtl="0">
                  <a:spcBef>
                    <a:spcPts val="100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&lt;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&gt;|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∏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  <a:p>
                <a:pPr marL="0" lvl="0" indent="0" algn="l" rtl="0">
                  <a:spcBef>
                    <a:spcPts val="1000"/>
                  </a:spcBef>
                  <a:spcAft>
                    <a:spcPts val="0"/>
                  </a:spcAft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236" name="Google Shape;236;p34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24" y="1590675"/>
                <a:ext cx="10202875" cy="4832400"/>
              </a:xfrm>
              <a:prstGeom prst="rect">
                <a:avLst/>
              </a:prstGeom>
              <a:blipFill>
                <a:blip r:embed="rId3"/>
                <a:stretch>
                  <a:fillRect l="-4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2255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does this help?</a:t>
            </a:r>
            <a:endParaRPr/>
          </a:p>
        </p:txBody>
      </p:sp>
      <p:sp>
        <p:nvSpPr>
          <p:cNvPr id="243" name="Google Shape;243;p3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With conditional independence, we’re able to reduce the amount of parameters we need to estimate from Bayes’ Formula. </a:t>
            </a: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With conditional independence, number of parameters needed for P(X|Y)P(Y) is 2f + 1 (Linear!)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What does this mean for us? We reduce the amount of data needed to achieve a good estimate for our model!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89484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Naïve Bayes in a Nutshell</a:t>
            </a:r>
            <a:endParaRPr/>
          </a:p>
        </p:txBody>
      </p:sp>
      <p:sp>
        <p:nvSpPr>
          <p:cNvPr id="249" name="Google Shape;249;p36"/>
          <p:cNvSpPr txBox="1">
            <a:spLocks noGrp="1"/>
          </p:cNvSpPr>
          <p:nvPr>
            <p:ph idx="1"/>
          </p:nvPr>
        </p:nvSpPr>
        <p:spPr>
          <a:xfrm>
            <a:off x="388935" y="1590675"/>
            <a:ext cx="11479215" cy="419548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The Naïve Bayes algorithm is quite simple: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Take Bayes’ Formula and add conditional independence </a:t>
            </a:r>
            <a:r>
              <a:rPr lang="en-US" sz="2400" dirty="0">
                <a:sym typeface="Wingdings" pitchFamily="2" charset="2"/>
              </a:rPr>
              <a:t> use it as a classifier</a:t>
            </a:r>
            <a:endParaRPr sz="2400" dirty="0"/>
          </a:p>
        </p:txBody>
      </p:sp>
      <p:pic>
        <p:nvPicPr>
          <p:cNvPr id="250" name="Google Shape;25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9512" y="2976282"/>
            <a:ext cx="4752975" cy="3486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5975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How do we train the model?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6" name="Google Shape;256;p37"/>
              <p:cNvSpPr txBox="1"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lvl="0"/>
                <a:r>
                  <a:rPr lang="en-US" dirty="0"/>
                  <a:t>Estimate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dirty="0"/>
                  <a:t>) for each feature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i="1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=0.8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=0.8 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dirty="0" smtClean="0"/>
                      <m:t>etc</m:t>
                    </m:r>
                    <m:r>
                      <m:rPr>
                        <m:nor/>
                      </m:rPr>
                      <a:rPr lang="en-US" b="0" i="0" dirty="0" smtClean="0"/>
                      <m:t>..</m:t>
                    </m:r>
                  </m:oMath>
                </a14:m>
                <a:endParaRPr lang="en-US" dirty="0"/>
              </a:p>
              <a:p>
                <a:pPr lvl="1"/>
                <a:endParaRPr lang="en-US" i="1" dirty="0"/>
              </a:p>
              <a:p>
                <a:pPr lvl="0"/>
                <a:r>
                  <a:rPr lang="en-US" dirty="0"/>
                  <a:t>Estimate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for each target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56" name="Google Shape;256;p3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263" t="-1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7FE195A0-35CD-FB47-95BB-6C116A11A42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63448629"/>
                  </p:ext>
                </p:extLst>
              </p:nvPr>
            </p:nvGraphicFramePr>
            <p:xfrm>
              <a:off x="5564190" y="1590675"/>
              <a:ext cx="6238875" cy="4079240"/>
            </p:xfrm>
            <a:graphic>
              <a:graphicData uri="http://schemas.openxmlformats.org/drawingml/2006/table">
                <a:tbl>
                  <a:tblPr firstRow="1" bandRow="1">
                    <a:tableStyleId>{B301B821-A1FF-4177-AEE7-76D212191A09}</a:tableStyleId>
                  </a:tblPr>
                  <a:tblGrid>
                    <a:gridCol w="1316646">
                      <a:extLst>
                        <a:ext uri="{9D8B030D-6E8A-4147-A177-3AD203B41FA5}">
                          <a16:colId xmlns:a16="http://schemas.microsoft.com/office/drawing/2014/main" val="635901000"/>
                        </a:ext>
                      </a:extLst>
                    </a:gridCol>
                    <a:gridCol w="1174853">
                      <a:extLst>
                        <a:ext uri="{9D8B030D-6E8A-4147-A177-3AD203B41FA5}">
                          <a16:colId xmlns:a16="http://schemas.microsoft.com/office/drawing/2014/main" val="945584957"/>
                        </a:ext>
                      </a:extLst>
                    </a:gridCol>
                    <a:gridCol w="1174853">
                      <a:extLst>
                        <a:ext uri="{9D8B030D-6E8A-4147-A177-3AD203B41FA5}">
                          <a16:colId xmlns:a16="http://schemas.microsoft.com/office/drawing/2014/main" val="689919149"/>
                        </a:ext>
                      </a:extLst>
                    </a:gridCol>
                    <a:gridCol w="1237022">
                      <a:extLst>
                        <a:ext uri="{9D8B030D-6E8A-4147-A177-3AD203B41FA5}">
                          <a16:colId xmlns:a16="http://schemas.microsoft.com/office/drawing/2014/main" val="3599692261"/>
                        </a:ext>
                      </a:extLst>
                    </a:gridCol>
                    <a:gridCol w="1335501">
                      <a:extLst>
                        <a:ext uri="{9D8B030D-6E8A-4147-A177-3AD203B41FA5}">
                          <a16:colId xmlns:a16="http://schemas.microsoft.com/office/drawing/2014/main" val="277997583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b="1" dirty="0">
                              <a:effectLst/>
                              <a:latin typeface="+mj-lt"/>
                            </a:rPr>
                            <a:t>Senator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Bill 1 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  <m:sub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en-US" sz="1600" b="1" dirty="0">
                            <a:effectLst/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Bill 2 </a:t>
                          </a:r>
                          <a:r>
                            <a:rPr lang="en-US" sz="1600" b="1" kern="1200" dirty="0">
                              <a:solidFill>
                                <a:schemeClr val="lt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  <m:sub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𝟐</m:t>
                                  </m:r>
                                </m:sub>
                              </m:sSub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en-US" sz="1600" b="1" dirty="0">
                            <a:effectLst/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b="1" dirty="0">
                              <a:effectLst/>
                              <a:latin typeface="+mj-lt"/>
                            </a:rPr>
                            <a:t>Bill 3 </a:t>
                          </a:r>
                          <a:r>
                            <a:rPr lang="en-US" sz="1600" b="1" kern="1200" dirty="0">
                              <a:solidFill>
                                <a:schemeClr val="lt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  <m:sub>
                                  <m:r>
                                    <a:rPr lang="en-US" sz="16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𝟑</m:t>
                                  </m:r>
                                </m:sub>
                              </m:sSub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en-US" sz="1600" b="1" dirty="0">
                            <a:effectLst/>
                            <a:latin typeface="+mj-lt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b="1" dirty="0">
                              <a:effectLst/>
                              <a:latin typeface="+mj-lt"/>
                            </a:rPr>
                            <a:t>Party </a:t>
                          </a:r>
                          <a:r>
                            <a:rPr lang="en-US" sz="1600" b="1" kern="1200" dirty="0">
                              <a:solidFill>
                                <a:schemeClr val="lt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𝒀</m:t>
                              </m:r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endParaRPr lang="en-US" sz="1600" b="1" dirty="0">
                            <a:effectLst/>
                            <a:latin typeface="+mj-lt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146502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A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4039583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B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9105739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C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429805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D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299062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E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4997411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F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7225763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G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28045331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H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188991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I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63013312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J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17734433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7FE195A0-35CD-FB47-95BB-6C116A11A42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63448629"/>
                  </p:ext>
                </p:extLst>
              </p:nvPr>
            </p:nvGraphicFramePr>
            <p:xfrm>
              <a:off x="5564190" y="1590675"/>
              <a:ext cx="6238875" cy="4079240"/>
            </p:xfrm>
            <a:graphic>
              <a:graphicData uri="http://schemas.openxmlformats.org/drawingml/2006/table">
                <a:tbl>
                  <a:tblPr firstRow="1" bandRow="1">
                    <a:tableStyleId>{B301B821-A1FF-4177-AEE7-76D212191A09}</a:tableStyleId>
                  </a:tblPr>
                  <a:tblGrid>
                    <a:gridCol w="1316646">
                      <a:extLst>
                        <a:ext uri="{9D8B030D-6E8A-4147-A177-3AD203B41FA5}">
                          <a16:colId xmlns:a16="http://schemas.microsoft.com/office/drawing/2014/main" val="635901000"/>
                        </a:ext>
                      </a:extLst>
                    </a:gridCol>
                    <a:gridCol w="1174853">
                      <a:extLst>
                        <a:ext uri="{9D8B030D-6E8A-4147-A177-3AD203B41FA5}">
                          <a16:colId xmlns:a16="http://schemas.microsoft.com/office/drawing/2014/main" val="945584957"/>
                        </a:ext>
                      </a:extLst>
                    </a:gridCol>
                    <a:gridCol w="1174853">
                      <a:extLst>
                        <a:ext uri="{9D8B030D-6E8A-4147-A177-3AD203B41FA5}">
                          <a16:colId xmlns:a16="http://schemas.microsoft.com/office/drawing/2014/main" val="689919149"/>
                        </a:ext>
                      </a:extLst>
                    </a:gridCol>
                    <a:gridCol w="1237022">
                      <a:extLst>
                        <a:ext uri="{9D8B030D-6E8A-4147-A177-3AD203B41FA5}">
                          <a16:colId xmlns:a16="http://schemas.microsoft.com/office/drawing/2014/main" val="3599692261"/>
                        </a:ext>
                      </a:extLst>
                    </a:gridCol>
                    <a:gridCol w="1335501">
                      <a:extLst>
                        <a:ext uri="{9D8B030D-6E8A-4147-A177-3AD203B41FA5}">
                          <a16:colId xmlns:a16="http://schemas.microsoft.com/office/drawing/2014/main" val="277997583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b="1" dirty="0">
                              <a:effectLst/>
                              <a:latin typeface="+mj-lt"/>
                            </a:rPr>
                            <a:t>Senator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114130" t="-3448" r="-321739" b="-10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211828" t="-3448" r="-218280" b="-10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295918" t="-3448" r="-107143" b="-10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369524" t="-3448" b="-10241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146502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A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4039583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B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9105739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C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429805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D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2990629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E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4997411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F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7225763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G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28045331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H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188991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I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D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63013312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Senator J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600" dirty="0">
                              <a:effectLst/>
                              <a:latin typeface="+mj-lt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6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j-lt"/>
                            </a:rPr>
                            <a:t>R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17734433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798863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How do we classify a new point?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6" name="Google Shape;256;p37"/>
              <p:cNvSpPr txBox="1">
                <a:spLocks noGrp="1"/>
              </p:cNvSpPr>
              <p:nvPr>
                <p:ph idx="1"/>
              </p:nvPr>
            </p:nvSpPr>
            <p:spPr>
              <a:xfrm>
                <a:off x="388935" y="1590675"/>
                <a:ext cx="11231565" cy="4195481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Given a new observation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𝑛𝑒𝑤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=&lt;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 …,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&gt;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Ex: Someone voted ”Yes” for all three bills,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𝑛𝑒𝑤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=&lt;1, 1, 1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&gt;</m:t>
                    </m:r>
                  </m:oMath>
                </a14:m>
                <a:endParaRPr lang="en-US" dirty="0"/>
              </a:p>
              <a:p>
                <a:pPr marL="0" lvl="0" indent="0">
                  <a:buNone/>
                </a:pPr>
                <a:endParaRPr lang="en-US" dirty="0"/>
              </a:p>
              <a:p>
                <a:pPr lvl="0"/>
                <a:r>
                  <a:rPr lang="en-US" dirty="0"/>
                  <a:t>Calculate the product on the right for each response type and pick the label with the largest value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 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nary>
                            <m:naryPr>
                              <m:chr m:val="∏"/>
                              <m:grow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  <m:aln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sup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𝑛𝑒𝑤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</m:e>
                          </m:nary>
                        </m:e>
                      </m:func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lvl="1"/>
                <a:r>
                  <a:rPr lang="en-US" dirty="0"/>
                  <a:t>Democrat: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Republican: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Prediction = whichever of these calculations is larger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marL="457200" lvl="1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457200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256" name="Google Shape;256;p3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5" y="1590675"/>
                <a:ext cx="11231565" cy="4195481"/>
              </a:xfrm>
              <a:blipFill>
                <a:blip r:embed="rId3"/>
                <a:stretch>
                  <a:fillRect l="-226" t="-6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256;p37">
            <a:extLst>
              <a:ext uri="{FF2B5EF4-FFF2-40B4-BE49-F238E27FC236}">
                <a16:creationId xmlns:a16="http://schemas.microsoft.com/office/drawing/2014/main" id="{58BF9399-8EDE-4F41-97F1-1F4BD2850E96}"/>
              </a:ext>
            </a:extLst>
          </p:cNvPr>
          <p:cNvSpPr txBox="1">
            <a:spLocks/>
          </p:cNvSpPr>
          <p:nvPr/>
        </p:nvSpPr>
        <p:spPr>
          <a:xfrm>
            <a:off x="3652042" y="4421841"/>
            <a:ext cx="6526215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347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45725" tIns="22850" rIns="45725" bIns="228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Let’s see it in action!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33097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4CA5F-2BCA-6949-87F2-0055C22DE3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Probability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B5FF3F-3823-9E44-9C74-24B8AF46F4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64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9"/>
          <p:cNvSpPr txBox="1">
            <a:spLocks noGrp="1"/>
          </p:cNvSpPr>
          <p:nvPr>
            <p:ph type="title"/>
          </p:nvPr>
        </p:nvSpPr>
        <p:spPr>
          <a:xfrm>
            <a:off x="388936" y="338419"/>
            <a:ext cx="9660900" cy="985500"/>
          </a:xfrm>
          <a:prstGeom prst="rect">
            <a:avLst/>
          </a:prstGeom>
        </p:spPr>
        <p:txBody>
          <a:bodyPr spcFirstLastPara="1" wrap="square" lIns="45725" tIns="22850" rIns="45725" bIns="2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Game Time!</a:t>
            </a:r>
            <a:endParaRPr/>
          </a:p>
        </p:txBody>
      </p:sp>
      <p:sp>
        <p:nvSpPr>
          <p:cNvPr id="269" name="Google Shape;269;p39"/>
          <p:cNvSpPr txBox="1">
            <a:spLocks noGrp="1"/>
          </p:cNvSpPr>
          <p:nvPr>
            <p:ph idx="1"/>
          </p:nvPr>
        </p:nvSpPr>
        <p:spPr>
          <a:xfrm>
            <a:off x="388925" y="1590677"/>
            <a:ext cx="9660900" cy="4440900"/>
          </a:xfrm>
          <a:prstGeom prst="rect">
            <a:avLst/>
          </a:prstGeom>
        </p:spPr>
        <p:txBody>
          <a:bodyPr spcFirstLastPara="1" wrap="square" lIns="45725" tIns="22850" rIns="45725" bIns="2285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We will try to determine, by asking a few simple questions to our training set, whether someone in our test set is from California.</a:t>
            </a: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The questions: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arenR"/>
            </a:pPr>
            <a:r>
              <a:rPr lang="en-US" sz="2400" dirty="0"/>
              <a:t>Are you a Lakers/Clippers/Warriors fan?</a:t>
            </a:r>
            <a:endParaRPr sz="2400" dirty="0"/>
          </a:p>
          <a:p>
            <a:pPr marL="457200" lvl="0" indent="-381000">
              <a:spcBef>
                <a:spcPts val="0"/>
              </a:spcBef>
              <a:buClr>
                <a:schemeClr val="lt1"/>
              </a:buClr>
              <a:buSzPts val="2400"/>
              <a:buAutoNum type="arabicParenR"/>
            </a:pPr>
            <a:r>
              <a:rPr lang="en-US" sz="2400" dirty="0"/>
              <a:t>Do you feel cold when it drops below 60°F (15.5°C)?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arenR"/>
            </a:pPr>
            <a:r>
              <a:rPr lang="en-US" sz="2400" dirty="0"/>
              <a:t>Have you ever experienced an earthquake?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435982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Worst case scenario #1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6" name="Google Shape;316;p46"/>
              <p:cNvSpPr txBox="1">
                <a:spLocks noGrp="1"/>
              </p:cNvSpPr>
              <p:nvPr>
                <p:ph idx="1"/>
              </p:nvPr>
            </p:nvSpPr>
            <p:spPr>
              <a:xfrm>
                <a:off x="388935" y="1590675"/>
                <a:ext cx="10431465" cy="4195481"/>
              </a:xfrm>
            </p:spPr>
            <p:txBody>
              <a:bodyPr>
                <a:normAutofit/>
              </a:bodyPr>
              <a:lstStyle/>
              <a:p>
                <a:pPr lvl="0"/>
                <a:r>
                  <a:rPr lang="en-US" sz="2400" dirty="0"/>
                  <a:t>We’re assuming our features are independent, but what if they’re not?</a:t>
                </a:r>
              </a:p>
              <a:p>
                <a:pPr lvl="1"/>
                <a:r>
                  <a:rPr lang="en-US" sz="2000" dirty="0"/>
                  <a:t>Worst case: have two copies of the same feature? i.e. 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400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ar-AE" sz="240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ar-AE" sz="240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400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ar-AE" sz="2400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ar-AE" sz="240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ar-AE" sz="2400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ar-AE" sz="2400" smtClean="0">
                          <a:latin typeface="Cambria Math" panose="02040503050406030204" pitchFamily="18" charset="0"/>
                        </a:rPr>
                        <m:t>≠</m:t>
                      </m:r>
                      <m:r>
                        <a:rPr lang="ar-AE" sz="2400" smtClean="0">
                          <a:latin typeface="Cambria Math" panose="02040503050406030204" pitchFamily="18" charset="0"/>
                        </a:rPr>
                        <m:t>𝑗</m:t>
                      </m:r>
                    </m:oMath>
                  </m:oMathPara>
                </a14:m>
                <a:endParaRPr lang="ar-AE" sz="2400" dirty="0"/>
              </a:p>
              <a:p>
                <a:pPr lvl="0"/>
                <a:r>
                  <a:rPr lang="en-US" sz="2400" dirty="0"/>
                  <a:t>In this case, the feature gets weighted twice! (i.e. it appears as a square term in our product)</a:t>
                </a:r>
              </a:p>
              <a:p>
                <a:pPr lvl="0"/>
                <a:r>
                  <a:rPr lang="en-US" sz="2400" dirty="0"/>
                  <a:t>Remember, this is the worst case scenario where we explicitly break the conditional independence. While this may change our final prediction, it does not break the algorithm.</a:t>
                </a:r>
              </a:p>
            </p:txBody>
          </p:sp>
        </mc:Choice>
        <mc:Fallback xmlns="">
          <p:sp>
            <p:nvSpPr>
              <p:cNvPr id="316" name="Google Shape;316;p46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5" y="1590675"/>
                <a:ext cx="10431465" cy="4195481"/>
              </a:xfrm>
              <a:blipFill>
                <a:blip r:embed="rId3"/>
                <a:stretch>
                  <a:fillRect l="-487" t="-9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3217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Worst case scenario #2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3" name="Google Shape;323;p47"/>
              <p:cNvSpPr txBox="1">
                <a:spLocks noGrp="1"/>
              </p:cNvSpPr>
              <p:nvPr>
                <p:ph idx="1"/>
              </p:nvPr>
            </p:nvSpPr>
            <p:spPr>
              <a:xfrm>
                <a:off x="388935" y="1590675"/>
                <a:ext cx="10107615" cy="4195481"/>
              </a:xfrm>
            </p:spPr>
            <p:txBody>
              <a:bodyPr>
                <a:normAutofit/>
              </a:bodyPr>
              <a:lstStyle/>
              <a:p>
                <a:pPr lvl="0"/>
                <a:r>
                  <a:rPr lang="en-US" sz="2400" dirty="0"/>
                  <a:t>What if for some feature, we have zero observations fall into a given category? 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z="2400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ar-AE" sz="240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r>
                            <a:rPr lang="ar-AE" sz="2400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ar-AE" sz="2400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ar-AE" sz="2400" dirty="0"/>
              </a:p>
              <a:p>
                <a:pPr lvl="0"/>
                <a:r>
                  <a:rPr lang="en-US" sz="2400" dirty="0"/>
                  <a:t>We would introduce a zero into a product and we would never predict this class! </a:t>
                </a:r>
              </a:p>
              <a:p>
                <a:pPr marL="0" lvl="0" indent="0">
                  <a:buNone/>
                </a:pPr>
                <a:endParaRPr lang="en-US" sz="2400" dirty="0"/>
              </a:p>
              <a:p>
                <a:pPr lvl="0"/>
                <a:r>
                  <a:rPr lang="en-US" sz="2400" dirty="0"/>
                  <a:t>If this happens, we could put a prior on our estimates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. </a:t>
                </a:r>
              </a:p>
              <a:p>
                <a:pPr lvl="1"/>
                <a:r>
                  <a:rPr lang="en-US" sz="2000" dirty="0"/>
                  <a:t>(don’t worry, </a:t>
                </a:r>
                <a:r>
                  <a:rPr lang="en-US" sz="2000" dirty="0" err="1"/>
                  <a:t>sklearn</a:t>
                </a:r>
                <a:r>
                  <a:rPr lang="en-US" sz="2000" dirty="0"/>
                  <a:t> handles this for us)</a:t>
                </a:r>
              </a:p>
            </p:txBody>
          </p:sp>
        </mc:Choice>
        <mc:Fallback xmlns="">
          <p:sp>
            <p:nvSpPr>
              <p:cNvPr id="323" name="Google Shape;323;p4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5" y="1590675"/>
                <a:ext cx="10107615" cy="4195481"/>
              </a:xfrm>
              <a:blipFill>
                <a:blip r:embed="rId3"/>
                <a:stretch>
                  <a:fillRect l="-502" t="-904" r="-10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15006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Gaussian NB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0" name="Google Shape;330;p48"/>
              <p:cNvSpPr txBox="1">
                <a:spLocks noGrp="1"/>
              </p:cNvSpPr>
              <p:nvPr>
                <p:ph idx="1"/>
              </p:nvPr>
            </p:nvSpPr>
            <p:spPr>
              <a:xfrm>
                <a:off x="388935" y="1590675"/>
                <a:ext cx="10164765" cy="4195481"/>
              </a:xfrm>
            </p:spPr>
            <p:txBody>
              <a:bodyPr>
                <a:normAutofit/>
              </a:bodyPr>
              <a:lstStyle/>
              <a:p>
                <a:pPr lvl="0"/>
                <a:r>
                  <a:rPr lang="en-US" sz="2400" dirty="0"/>
                  <a:t>So far, we’ve been doing Bernoulli Naïve Bayes.</a:t>
                </a:r>
              </a:p>
              <a:p>
                <a:pPr lvl="0"/>
                <a:r>
                  <a:rPr lang="en-US" sz="2400" dirty="0"/>
                  <a:t>Not all real-world data is Boolean. Fortunately, NB can also handle continuous features.</a:t>
                </a:r>
              </a:p>
              <a:p>
                <a:pPr lvl="0"/>
                <a:r>
                  <a:rPr lang="en-US" sz="2400" u="sng" dirty="0"/>
                  <a:t>Gaussian Naïve Bayes</a:t>
                </a:r>
                <a:r>
                  <a:rPr lang="en-US" sz="2400" dirty="0"/>
                  <a:t> assumes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240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ar-AE" sz="240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/>
                  <a:t> is normally distributed given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400" dirty="0"/>
                  <a:t>. </a:t>
                </a:r>
              </a:p>
              <a:p>
                <a:pPr lvl="0"/>
                <a:r>
                  <a:rPr lang="en-US" sz="2400" dirty="0"/>
                  <a:t>Note that our NB prediction does not change. We are still trying to find the class label that maximizes the product of conditional probabilities.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40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ar-AE" sz="240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ar-AE" sz="2400">
                          <a:latin typeface="Cambria Math" panose="02040503050406030204" pitchFamily="18" charset="0"/>
                        </a:rPr>
                        <m:t>← </m:t>
                      </m:r>
                      <m:func>
                        <m:funcPr>
                          <m:ctrlPr>
                            <a:rPr lang="ar-AE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ar-AE" sz="24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argmax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ar-AE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sz="240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ar-AE" sz="240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r>
                            <a:rPr lang="ar-AE" sz="240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 sz="240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ar-AE" sz="240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ar-AE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sz="240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ar-AE" sz="240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nary>
                            <m:naryPr>
                              <m:chr m:val="∏"/>
                              <m:grow m:val="on"/>
                              <m:ctrlPr>
                                <a:rPr lang="ar-AE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  <m:aln/>
                                </m:rPr>
                                <a:rPr lang="ar-AE" sz="240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p>
                            <m:e>
                              <m:r>
                                <a:rPr lang="ar-AE" sz="240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ar-AE" sz="240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ar-AE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ar-AE" sz="240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ar-AE" sz="240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ar-AE" sz="2400">
                                      <a:latin typeface="Cambria Math" panose="02040503050406030204" pitchFamily="18" charset="0"/>
                                    </a:rPr>
                                    <m:t>𝑛𝑒𝑤</m:t>
                                  </m:r>
                                </m:sup>
                              </m:sSubSup>
                              <m:r>
                                <a:rPr lang="ar-AE" sz="240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ar-AE" sz="240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ar-AE" sz="240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</m:e>
                          </m:nary>
                        </m:e>
                      </m:func>
                      <m:sSub>
                        <m:sSubPr>
                          <m:ctrlPr>
                            <a:rPr lang="ar-AE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40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ar-AE" sz="240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ar-AE" sz="24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ar-AE" sz="2400" dirty="0"/>
              </a:p>
            </p:txBody>
          </p:sp>
        </mc:Choice>
        <mc:Fallback xmlns="">
          <p:sp>
            <p:nvSpPr>
              <p:cNvPr id="330" name="Google Shape;330;p4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5" y="1590675"/>
                <a:ext cx="10164765" cy="4195481"/>
              </a:xfrm>
              <a:blipFill>
                <a:blip r:embed="rId3"/>
                <a:stretch>
                  <a:fillRect l="-499" t="-904" r="-1498" b="-313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84425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9"/>
          <p:cNvSpPr txBox="1">
            <a:spLocks noGrp="1"/>
          </p:cNvSpPr>
          <p:nvPr>
            <p:ph type="title"/>
          </p:nvPr>
        </p:nvSpPr>
        <p:spPr>
          <a:xfrm>
            <a:off x="388936" y="338419"/>
            <a:ext cx="9660900" cy="985500"/>
          </a:xfrm>
          <a:prstGeom prst="rect">
            <a:avLst/>
          </a:prstGeom>
        </p:spPr>
        <p:txBody>
          <a:bodyPr spcFirstLastPara="1" wrap="square" lIns="45725" tIns="22850" rIns="45725" bIns="2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does NB classify in this scenario?</a:t>
            </a:r>
            <a:endParaRPr/>
          </a:p>
        </p:txBody>
      </p:sp>
      <p:pic>
        <p:nvPicPr>
          <p:cNvPr id="337" name="Google Shape;33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3000" y="1323919"/>
            <a:ext cx="8526003" cy="52292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46215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0"/>
          <p:cNvSpPr txBox="1">
            <a:spLocks noGrp="1"/>
          </p:cNvSpPr>
          <p:nvPr>
            <p:ph type="title"/>
          </p:nvPr>
        </p:nvSpPr>
        <p:spPr>
          <a:xfrm>
            <a:off x="388936" y="338419"/>
            <a:ext cx="9660900" cy="985500"/>
          </a:xfrm>
          <a:prstGeom prst="rect">
            <a:avLst/>
          </a:prstGeom>
        </p:spPr>
        <p:txBody>
          <a:bodyPr spcFirstLastPara="1" wrap="square" lIns="45725" tIns="22850" rIns="45725" bIns="2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Separating hyperplane</a:t>
            </a:r>
            <a:endParaRPr/>
          </a:p>
        </p:txBody>
      </p:sp>
      <p:pic>
        <p:nvPicPr>
          <p:cNvPr id="343" name="Google Shape;34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4263" y="1323919"/>
            <a:ext cx="8563484" cy="522928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" name="Google Shape;344;p50"/>
          <p:cNvCxnSpPr/>
          <p:nvPr/>
        </p:nvCxnSpPr>
        <p:spPr>
          <a:xfrm flipH="1">
            <a:off x="3465200" y="2812800"/>
            <a:ext cx="2189400" cy="14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345" name="Google Shape;345;p50"/>
          <p:cNvSpPr txBox="1"/>
          <p:nvPr/>
        </p:nvSpPr>
        <p:spPr>
          <a:xfrm>
            <a:off x="1159925" y="2073300"/>
            <a:ext cx="2278200" cy="1493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Separating hyperplane between the two classes. Anything to the left will always be class 0 </a:t>
            </a:r>
            <a:endParaRPr sz="18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346" name="Google Shape;346;p50"/>
          <p:cNvCxnSpPr/>
          <p:nvPr/>
        </p:nvCxnSpPr>
        <p:spPr>
          <a:xfrm flipH="1">
            <a:off x="5973575" y="4610675"/>
            <a:ext cx="1058400" cy="884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7" name="Google Shape;347;p50"/>
          <p:cNvSpPr txBox="1"/>
          <p:nvPr/>
        </p:nvSpPr>
        <p:spPr>
          <a:xfrm>
            <a:off x="6814500" y="3921800"/>
            <a:ext cx="2015400" cy="688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Area misclassified as class 1</a:t>
            </a:r>
            <a:endParaRPr sz="18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348" name="Google Shape;348;p50"/>
          <p:cNvCxnSpPr/>
          <p:nvPr/>
        </p:nvCxnSpPr>
        <p:spPr>
          <a:xfrm>
            <a:off x="4915150" y="4465675"/>
            <a:ext cx="666900" cy="1073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9" name="Google Shape;349;p50"/>
          <p:cNvSpPr txBox="1"/>
          <p:nvPr/>
        </p:nvSpPr>
        <p:spPr>
          <a:xfrm>
            <a:off x="3356675" y="3755225"/>
            <a:ext cx="2015400" cy="688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Area misclassified as class 0</a:t>
            </a:r>
            <a:endParaRPr sz="18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0417742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C53B2-4915-444A-BB53-B0E7EF795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Summary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919361-7ACC-F94B-8E7A-AE5877FFEF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5" y="1590675"/>
                <a:ext cx="9660917" cy="475297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Naïve Bayes Classifier</a:t>
                </a:r>
              </a:p>
              <a:p>
                <a:r>
                  <a:rPr lang="en-US" dirty="0"/>
                  <a:t>Works by applying Bayes’ formula along with an assumption that our features are independent. </a:t>
                </a:r>
              </a:p>
              <a:p>
                <a:pPr lvl="1"/>
                <a:r>
                  <a:rPr lang="en-US" dirty="0"/>
                  <a:t>This often works well, even when we know our features are not truly independent.</a:t>
                </a:r>
              </a:p>
              <a:p>
                <a:r>
                  <a:rPr lang="en-US" dirty="0"/>
                  <a:t>Application: </a:t>
                </a:r>
              </a:p>
              <a:p>
                <a:pPr lvl="1"/>
                <a:r>
                  <a:rPr lang="en-US" dirty="0"/>
                  <a:t>Problems with a very high number of features that all follow </a:t>
                </a:r>
                <a:r>
                  <a:rPr lang="en-US" b="1" dirty="0"/>
                  <a:t>Bernoulli (binary), Gaussian (Bell Curve), or Multinomial (n values) distribution.</a:t>
                </a:r>
              </a:p>
              <a:p>
                <a:r>
                  <a:rPr lang="en-US" b="1" dirty="0"/>
                  <a:t>Complexity with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b="1" dirty="0"/>
                  <a:t> observations and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𝒎</m:t>
                    </m:r>
                  </m:oMath>
                </a14:m>
                <a:r>
                  <a:rPr lang="en-US" b="1" dirty="0"/>
                  <a:t> features</a:t>
                </a:r>
              </a:p>
              <a:p>
                <a:pPr lvl="1"/>
                <a:r>
                  <a:rPr lang="en-US" b="1" dirty="0"/>
                  <a:t>Train: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𝑶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Predict: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𝑶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𝒎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919361-7ACC-F94B-8E7A-AE5877FFEF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5" y="1590675"/>
                <a:ext cx="9660917" cy="4752975"/>
              </a:xfrm>
              <a:blipFill>
                <a:blip r:embed="rId3"/>
                <a:stretch>
                  <a:fillRect l="-657" t="-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7527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CAFB-437F-C34C-ABF1-D58E34F35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Joint Probability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 Placeholder 10">
                <a:extLst>
                  <a:ext uri="{FF2B5EF4-FFF2-40B4-BE49-F238E27FC236}">
                    <a16:creationId xmlns:a16="http://schemas.microsoft.com/office/drawing/2014/main" id="{B9C41782-7136-2047-BE15-B5C4A1662D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u="sng" dirty="0"/>
                  <a:t>Joint probability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</m:oMath>
                </a14:m>
                <a:r>
                  <a:rPr lang="en-US" dirty="0"/>
                  <a:t> means the probability of both A </a:t>
                </a:r>
                <a:r>
                  <a:rPr lang="en-US" i="1" dirty="0"/>
                  <a:t>and</a:t>
                </a:r>
                <a:r>
                  <a:rPr lang="en-US" dirty="0"/>
                  <a:t> B occurring at the same time</a:t>
                </a:r>
              </a:p>
              <a:p>
                <a:pPr lvl="1"/>
                <a:r>
                  <a:rPr lang="en-US" dirty="0"/>
                  <a:t>We calculate this using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u="sng" dirty="0"/>
                  <a:t>Question</a:t>
                </a:r>
                <a:r>
                  <a:rPr lang="en-US" dirty="0"/>
                  <a:t>: How would you estimate each of the following given the observations of the binary features to the right?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b="0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b="0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𝐴𝐵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1" name="Text Placeholder 10">
                <a:extLst>
                  <a:ext uri="{FF2B5EF4-FFF2-40B4-BE49-F238E27FC236}">
                    <a16:creationId xmlns:a16="http://schemas.microsoft.com/office/drawing/2014/main" id="{B9C41782-7136-2047-BE15-B5C4A1662D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63" t="-6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5FD577-0FCE-6047-8B25-3BB7248B6475}"/>
              </a:ext>
            </a:extLst>
          </p:cNvPr>
          <p:cNvGraphicFramePr>
            <a:graphicFrameLocks noGrp="1"/>
          </p:cNvGraphicFramePr>
          <p:nvPr/>
        </p:nvGraphicFramePr>
        <p:xfrm>
          <a:off x="10810108" y="2184613"/>
          <a:ext cx="1124902" cy="40792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373380">
                  <a:extLst>
                    <a:ext uri="{9D8B030D-6E8A-4147-A177-3AD203B41FA5}">
                      <a16:colId xmlns:a16="http://schemas.microsoft.com/office/drawing/2014/main" val="945584957"/>
                    </a:ext>
                  </a:extLst>
                </a:gridCol>
                <a:gridCol w="378142">
                  <a:extLst>
                    <a:ext uri="{9D8B030D-6E8A-4147-A177-3AD203B41FA5}">
                      <a16:colId xmlns:a16="http://schemas.microsoft.com/office/drawing/2014/main" val="689919149"/>
                    </a:ext>
                  </a:extLst>
                </a:gridCol>
                <a:gridCol w="373380">
                  <a:extLst>
                    <a:ext uri="{9D8B030D-6E8A-4147-A177-3AD203B41FA5}">
                      <a16:colId xmlns:a16="http://schemas.microsoft.com/office/drawing/2014/main" val="35996922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A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B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465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958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0573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2980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990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9741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2576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0453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991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0133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7344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7688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CAFB-437F-C34C-ABF1-D58E34F35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Joint Probability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 Placeholder 10">
                <a:extLst>
                  <a:ext uri="{FF2B5EF4-FFF2-40B4-BE49-F238E27FC236}">
                    <a16:creationId xmlns:a16="http://schemas.microsoft.com/office/drawing/2014/main" id="{B9C41782-7136-2047-BE15-B5C4A1662D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5" y="1590675"/>
                <a:ext cx="9660917" cy="5267325"/>
              </a:xfrm>
            </p:spPr>
            <p:txBody>
              <a:bodyPr>
                <a:normAutofit/>
              </a:bodyPr>
              <a:lstStyle/>
              <a:p>
                <a:r>
                  <a:rPr lang="en-US" u="sng" dirty="0"/>
                  <a:t>Joint probability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</m:oMath>
                </a14:m>
                <a:r>
                  <a:rPr lang="en-US" dirty="0"/>
                  <a:t> means the probability of both A </a:t>
                </a:r>
                <a:r>
                  <a:rPr lang="en-US" i="1" dirty="0"/>
                  <a:t>and</a:t>
                </a:r>
                <a:r>
                  <a:rPr lang="en-US" dirty="0"/>
                  <a:t> B occurring at the same time</a:t>
                </a:r>
              </a:p>
              <a:p>
                <a:pPr lvl="1"/>
                <a:r>
                  <a:rPr lang="en-US" dirty="0"/>
                  <a:t>We calculate this using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dirty="0"/>
              </a:p>
              <a:p>
                <a:r>
                  <a:rPr lang="en-US" u="sng" dirty="0"/>
                  <a:t>Question</a:t>
                </a:r>
                <a:r>
                  <a:rPr lang="en-US" dirty="0"/>
                  <a:t>: How would you estimate each of the following given the observations of the binary features to the right?</a:t>
                </a:r>
              </a:p>
              <a:p>
                <a:r>
                  <a:rPr lang="en-US" dirty="0"/>
                  <a:t>If we use the Maximum Likelihood approach: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count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count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count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=0)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=.6 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count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count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=0,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count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=1)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=.5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.5∗.6= .3</m:t>
                    </m:r>
                  </m:oMath>
                </a14:m>
                <a:endParaRPr lang="en-US" dirty="0"/>
              </a:p>
              <a:p>
                <a:r>
                  <a:rPr lang="en-US" u="sng" dirty="0"/>
                  <a:t>Question:</a:t>
                </a:r>
                <a:r>
                  <a:rPr lang="en-US" dirty="0"/>
                  <a:t> Which estimation,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en-US" dirty="0"/>
                  <a:t>, do you feel more confident in? Why?</a:t>
                </a:r>
              </a:p>
              <a:p>
                <a:pPr lvl="1"/>
                <a:r>
                  <a:rPr lang="en-US" dirty="0"/>
                  <a:t>You might feel slightly less confident in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en-US" dirty="0"/>
                  <a:t> simply because we have fewer observations.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1" name="Text Placeholder 10">
                <a:extLst>
                  <a:ext uri="{FF2B5EF4-FFF2-40B4-BE49-F238E27FC236}">
                    <a16:creationId xmlns:a16="http://schemas.microsoft.com/office/drawing/2014/main" id="{B9C41782-7136-2047-BE15-B5C4A1662D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5" y="1590675"/>
                <a:ext cx="9660917" cy="5267325"/>
              </a:xfrm>
              <a:blipFill>
                <a:blip r:embed="rId3"/>
                <a:stretch>
                  <a:fillRect l="-263" t="-4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5FD577-0FCE-6047-8B25-3BB7248B6475}"/>
              </a:ext>
            </a:extLst>
          </p:cNvPr>
          <p:cNvGraphicFramePr>
            <a:graphicFrameLocks noGrp="1"/>
          </p:cNvGraphicFramePr>
          <p:nvPr/>
        </p:nvGraphicFramePr>
        <p:xfrm>
          <a:off x="10810108" y="2184613"/>
          <a:ext cx="1124902" cy="40792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373380">
                  <a:extLst>
                    <a:ext uri="{9D8B030D-6E8A-4147-A177-3AD203B41FA5}">
                      <a16:colId xmlns:a16="http://schemas.microsoft.com/office/drawing/2014/main" val="945584957"/>
                    </a:ext>
                  </a:extLst>
                </a:gridCol>
                <a:gridCol w="378142">
                  <a:extLst>
                    <a:ext uri="{9D8B030D-6E8A-4147-A177-3AD203B41FA5}">
                      <a16:colId xmlns:a16="http://schemas.microsoft.com/office/drawing/2014/main" val="689919149"/>
                    </a:ext>
                  </a:extLst>
                </a:gridCol>
                <a:gridCol w="373380">
                  <a:extLst>
                    <a:ext uri="{9D8B030D-6E8A-4147-A177-3AD203B41FA5}">
                      <a16:colId xmlns:a16="http://schemas.microsoft.com/office/drawing/2014/main" val="35996922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A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B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465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958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0573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2980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990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9741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2576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0453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991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0133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7344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0381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81540-8F98-8F45-9885-DDE37417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Joint Probabilities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7F2761-5036-4A43-A7A0-8AB1F0E902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Joint probabilities are expanded by the </a:t>
                </a:r>
                <a:r>
                  <a:rPr lang="en-US" u="sng" dirty="0"/>
                  <a:t>chain rule</a:t>
                </a:r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2 variables: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3 variables: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𝐴𝐵𝐶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𝐵𝐶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4 variables: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𝐴𝐵𝐶𝐷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𝐵𝐶𝐷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𝐶𝐷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Etc.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7F2761-5036-4A43-A7A0-8AB1F0E902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63" t="-6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6195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B7A97-79AC-E543-9238-15569413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Conditional Probability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91E034-38DA-594E-B857-475B25CB745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If we have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total observations how does the number used change for different estimations?</a:t>
                </a:r>
              </a:p>
              <a:p>
                <a:pPr lvl="1"/>
                <a:r>
                  <a:rPr lang="en-US" dirty="0"/>
                  <a:t>Unconditional probability 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: we can use all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observations.</a:t>
                </a:r>
              </a:p>
              <a:p>
                <a:pPr lvl="1"/>
                <a:r>
                  <a:rPr lang="en-US" dirty="0"/>
                  <a:t>Conditional probability 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: we can use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observations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𝐵𝐶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: we can use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observations</a:t>
                </a:r>
              </a:p>
              <a:p>
                <a:pPr lvl="2"/>
                <a:r>
                  <a:rPr lang="en-US" dirty="0"/>
                  <a:t>Etc. 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891E034-38DA-594E-B857-475B25CB745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63" t="-6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3927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B7A97-79AC-E543-9238-155694136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10602914" cy="985557"/>
          </a:xfrm>
        </p:spPr>
        <p:txBody>
          <a:bodyPr/>
          <a:lstStyle/>
          <a:p>
            <a:r>
              <a:rPr lang="en-US" sz="3600" dirty="0"/>
              <a:t>Conditional probabilities get out of hand quickly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E9AFE3F9-1AE1-C043-915D-3CC009E4E0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5" y="1590675"/>
                <a:ext cx="10602915" cy="4195481"/>
              </a:xfrm>
            </p:spPr>
            <p:txBody>
              <a:bodyPr>
                <a:normAutofit/>
              </a:bodyPr>
              <a:lstStyle/>
              <a:p>
                <a:r>
                  <a:rPr lang="en-US" sz="2800" dirty="0"/>
                  <a:t>Estimating a conditional probability over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800" dirty="0"/>
                  <a:t> binary features requires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800" dirty="0"/>
                  <a:t> examples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E9AFE3F9-1AE1-C043-915D-3CC009E4E0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5" y="1590675"/>
                <a:ext cx="10602915" cy="4195481"/>
              </a:xfrm>
              <a:blipFill>
                <a:blip r:embed="rId3"/>
                <a:stretch>
                  <a:fillRect l="-718" t="-1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48D4D590-1CB8-2E4A-9080-2FCA42019A9B}"/>
              </a:ext>
            </a:extLst>
          </p:cNvPr>
          <p:cNvSpPr/>
          <p:nvPr/>
        </p:nvSpPr>
        <p:spPr>
          <a:xfrm>
            <a:off x="2090058" y="2795451"/>
            <a:ext cx="1920240" cy="37241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2A3AB7-5838-3343-951E-5C1AC9F42BA0}"/>
              </a:ext>
            </a:extLst>
          </p:cNvPr>
          <p:cNvSpPr/>
          <p:nvPr/>
        </p:nvSpPr>
        <p:spPr>
          <a:xfrm>
            <a:off x="2090058" y="2795451"/>
            <a:ext cx="1920240" cy="1807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822A9F-6E4A-B643-838B-5AF65432C35A}"/>
              </a:ext>
            </a:extLst>
          </p:cNvPr>
          <p:cNvSpPr/>
          <p:nvPr/>
        </p:nvSpPr>
        <p:spPr>
          <a:xfrm>
            <a:off x="4384846" y="2795451"/>
            <a:ext cx="1920240" cy="1807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620FB88-028E-9848-BAC6-5845E662834E}"/>
                  </a:ext>
                </a:extLst>
              </p:cNvPr>
              <p:cNvSpPr/>
              <p:nvPr/>
            </p:nvSpPr>
            <p:spPr>
              <a:xfrm>
                <a:off x="2612411" y="3503749"/>
                <a:ext cx="8200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620FB88-028E-9848-BAC6-5845E66283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2411" y="3503749"/>
                <a:ext cx="820096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F130C14-9D85-5744-8BE1-B1C168899E3D}"/>
                  </a:ext>
                </a:extLst>
              </p:cNvPr>
              <p:cNvSpPr/>
              <p:nvPr/>
            </p:nvSpPr>
            <p:spPr>
              <a:xfrm>
                <a:off x="4936895" y="3059668"/>
                <a:ext cx="88178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=1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F130C14-9D85-5744-8BE1-B1C168899E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6895" y="3059668"/>
                <a:ext cx="881780" cy="369332"/>
              </a:xfrm>
              <a:prstGeom prst="rect">
                <a:avLst/>
              </a:prstGeom>
              <a:blipFill>
                <a:blip r:embed="rId5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D7CB5663-A2D3-8745-8C3C-3A353A09ECE8}"/>
              </a:ext>
            </a:extLst>
          </p:cNvPr>
          <p:cNvSpPr/>
          <p:nvPr/>
        </p:nvSpPr>
        <p:spPr>
          <a:xfrm>
            <a:off x="4384846" y="2795451"/>
            <a:ext cx="1920240" cy="9252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C003B5-89E2-DC4C-8F9E-E8947D854671}"/>
              </a:ext>
            </a:extLst>
          </p:cNvPr>
          <p:cNvSpPr/>
          <p:nvPr/>
        </p:nvSpPr>
        <p:spPr>
          <a:xfrm>
            <a:off x="9132601" y="2697948"/>
            <a:ext cx="4523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BF398C-1916-994E-BC93-85A096CBD918}"/>
              </a:ext>
            </a:extLst>
          </p:cNvPr>
          <p:cNvSpPr/>
          <p:nvPr/>
        </p:nvSpPr>
        <p:spPr>
          <a:xfrm>
            <a:off x="10077393" y="2787801"/>
            <a:ext cx="182880" cy="182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5CFFF93-EB70-7246-8653-B405DD9FAEC3}"/>
                  </a:ext>
                </a:extLst>
              </p:cNvPr>
              <p:cNvSpPr/>
              <p:nvPr/>
            </p:nvSpPr>
            <p:spPr>
              <a:xfrm>
                <a:off x="10014178" y="3340946"/>
                <a:ext cx="217782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Conditional probability </a:t>
                </a:r>
              </a:p>
              <a:p>
                <a:r>
                  <a:rPr lang="en-US" sz="24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over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features</a:t>
                </a: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5CFFF93-EB70-7246-8653-B405DD9FAEC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4178" y="3340946"/>
                <a:ext cx="2177822" cy="1200329"/>
              </a:xfrm>
              <a:prstGeom prst="rect">
                <a:avLst/>
              </a:prstGeom>
              <a:blipFill>
                <a:blip r:embed="rId6"/>
                <a:stretch>
                  <a:fillRect l="-4651" t="-3125" r="-2326"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Left Brace 16">
            <a:extLst>
              <a:ext uri="{FF2B5EF4-FFF2-40B4-BE49-F238E27FC236}">
                <a16:creationId xmlns:a16="http://schemas.microsoft.com/office/drawing/2014/main" id="{41DF4C50-6CD4-F649-B57F-43E49DD7B100}"/>
              </a:ext>
            </a:extLst>
          </p:cNvPr>
          <p:cNvSpPr/>
          <p:nvPr/>
        </p:nvSpPr>
        <p:spPr>
          <a:xfrm>
            <a:off x="1580603" y="2795451"/>
            <a:ext cx="352697" cy="3724131"/>
          </a:xfrm>
          <a:prstGeom prst="leftBrac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37C21FC-8B3D-3749-9D76-7687EECC0415}"/>
                  </a:ext>
                </a:extLst>
              </p:cNvPr>
              <p:cNvSpPr txBox="1"/>
              <p:nvPr/>
            </p:nvSpPr>
            <p:spPr>
              <a:xfrm>
                <a:off x="255285" y="3741056"/>
                <a:ext cx="1403691" cy="8130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20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2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200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200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2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200" dirty="0">
                    <a:solidFill>
                      <a:schemeClr val="accent1"/>
                    </a:solidFill>
                  </a:rPr>
                  <a:t> </a:t>
                </a:r>
              </a:p>
              <a:p>
                <a:pPr algn="ctr"/>
                <a:r>
                  <a:rPr lang="en-US" sz="2200" dirty="0">
                    <a:solidFill>
                      <a:schemeClr val="accent1"/>
                    </a:solidFill>
                  </a:rPr>
                  <a:t>examples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37C21FC-8B3D-3749-9D76-7687EECC04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285" y="3741056"/>
                <a:ext cx="1403691" cy="813043"/>
              </a:xfrm>
              <a:prstGeom prst="rect">
                <a:avLst/>
              </a:prstGeom>
              <a:blipFill>
                <a:blip r:embed="rId7"/>
                <a:stretch>
                  <a:fillRect l="-1786" r="-893" b="-12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18">
            <a:extLst>
              <a:ext uri="{FF2B5EF4-FFF2-40B4-BE49-F238E27FC236}">
                <a16:creationId xmlns:a16="http://schemas.microsoft.com/office/drawing/2014/main" id="{F4064CAC-2A21-F540-8541-7AB26C8D3C26}"/>
              </a:ext>
            </a:extLst>
          </p:cNvPr>
          <p:cNvSpPr/>
          <p:nvPr/>
        </p:nvSpPr>
        <p:spPr>
          <a:xfrm>
            <a:off x="6659662" y="3240218"/>
            <a:ext cx="1920240" cy="4297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92616692-9C74-B944-8903-8F1BFF3AA959}"/>
                  </a:ext>
                </a:extLst>
              </p:cNvPr>
              <p:cNvSpPr/>
              <p:nvPr/>
            </p:nvSpPr>
            <p:spPr>
              <a:xfrm>
                <a:off x="7135001" y="2841268"/>
                <a:ext cx="87126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=1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92616692-9C74-B944-8903-8F1BFF3AA95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5001" y="2841268"/>
                <a:ext cx="871264" cy="369332"/>
              </a:xfrm>
              <a:prstGeom prst="rect">
                <a:avLst/>
              </a:prstGeom>
              <a:blipFill>
                <a:blip r:embed="rId8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AA3C1413-11F9-D34D-B33B-355720446AB7}"/>
              </a:ext>
            </a:extLst>
          </p:cNvPr>
          <p:cNvSpPr/>
          <p:nvPr/>
        </p:nvSpPr>
        <p:spPr>
          <a:xfrm>
            <a:off x="6659662" y="2811050"/>
            <a:ext cx="1920240" cy="4297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653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4" grpId="0"/>
      <p:bldP spid="8" grpId="0"/>
      <p:bldP spid="9" grpId="0" animBg="1"/>
      <p:bldP spid="13" grpId="0"/>
      <p:bldP spid="14" grpId="0" animBg="1"/>
      <p:bldP spid="15" grpId="0"/>
      <p:bldP spid="17" grpId="0" animBg="1"/>
      <p:bldP spid="18" grpId="0"/>
      <p:bldP spid="19" grpId="0" animBg="1"/>
      <p:bldP spid="20" grpId="0"/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CAFB-437F-C34C-ABF1-D58E34F35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Independence to the Rescue!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 Placeholder 10">
                <a:extLst>
                  <a:ext uri="{FF2B5EF4-FFF2-40B4-BE49-F238E27FC236}">
                    <a16:creationId xmlns:a16="http://schemas.microsoft.com/office/drawing/2014/main" id="{B9C41782-7136-2047-BE15-B5C4A1662D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935" y="1590675"/>
                <a:ext cx="10847101" cy="478241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Joint probabilities are expanded by the </a:t>
                </a:r>
                <a:r>
                  <a:rPr lang="en-US" u="sng" dirty="0"/>
                  <a:t>chain rule</a:t>
                </a:r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2 variables: </a:t>
                </a:r>
                <a14:m>
                  <m:oMath xmlns:m="http://schemas.openxmlformats.org/officeDocument/2006/math">
                    <m:r>
                      <a:rPr lang="en-US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mtClean="0"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3 variables: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𝐴𝐵</m:t>
                        </m:r>
                        <m:r>
                          <a:rPr lang="en-US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4 variables: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𝐴𝐵𝐶</m:t>
                        </m:r>
                        <m:r>
                          <a:rPr lang="en-US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𝐵𝐶</m:t>
                        </m:r>
                        <m:r>
                          <a:rPr lang="en-US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𝐶𝐷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e>
                        <m:r>
                          <a:rPr lang="en-US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  <m:r>
                      <a:rPr lang="en-US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Etc.</a:t>
                </a:r>
              </a:p>
              <a:p>
                <a:r>
                  <a:rPr lang="en-US" dirty="0"/>
                  <a:t>If we assume ABCD are independent, this becomes a little easier</a:t>
                </a:r>
              </a:p>
              <a:p>
                <a:pPr lvl="1"/>
                <a:r>
                  <a:rPr lang="en-US" dirty="0"/>
                  <a:t>2 variables: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𝐴𝐵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3 variables: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𝐴𝐵𝐶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4 variables: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𝐴𝐵𝐶𝐷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Etc.</a:t>
                </a:r>
              </a:p>
              <a:p>
                <a:r>
                  <a:rPr lang="en-US" dirty="0"/>
                  <a:t>If we assume our features are independent, we don’t need an increase in the number of observations to estimate joint probabilities to a similar level of confidence.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11" name="Text Placeholder 10">
                <a:extLst>
                  <a:ext uri="{FF2B5EF4-FFF2-40B4-BE49-F238E27FC236}">
                    <a16:creationId xmlns:a16="http://schemas.microsoft.com/office/drawing/2014/main" id="{B9C41782-7136-2047-BE15-B5C4A1662D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935" y="1590675"/>
                <a:ext cx="10847101" cy="4782416"/>
              </a:xfrm>
              <a:blipFill>
                <a:blip r:embed="rId2"/>
                <a:stretch>
                  <a:fillRect l="-234" t="-529" b="-21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9657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F5CE5-083D-F940-B892-6A29BDAC84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Naïve Bayes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3EFE9-9017-AD45-9758-6EC6AF3F8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5233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is-Dark-Pink">
  <a:themeElements>
    <a:clrScheme name="Custom 1">
      <a:dk1>
        <a:srgbClr val="000000"/>
      </a:dk1>
      <a:lt1>
        <a:srgbClr val="FFFFFF"/>
      </a:lt1>
      <a:dk2>
        <a:srgbClr val="454551"/>
      </a:dk2>
      <a:lt2>
        <a:srgbClr val="D8D9DC"/>
      </a:lt2>
      <a:accent1>
        <a:srgbClr val="EC138B"/>
      </a:accent1>
      <a:accent2>
        <a:srgbClr val="ED3167"/>
      </a:accent2>
      <a:accent3>
        <a:srgbClr val="359ED8"/>
      </a:accent3>
      <a:accent4>
        <a:srgbClr val="255E83"/>
      </a:accent4>
      <a:accent5>
        <a:srgbClr val="B7315B"/>
      </a:accent5>
      <a:accent6>
        <a:srgbClr val="253C6F"/>
      </a:accent6>
      <a:hlink>
        <a:srgbClr val="EC138B"/>
      </a:hlink>
      <a:folHlink>
        <a:srgbClr val="255E83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is-Dark-Pink" id="{173092CD-E6A5-D34E-88BF-151DCFA2526A}" vid="{B1AE28AD-067B-C543-86F1-3D9E53B735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Metis-Dark-Pink</Template>
  <TotalTime>7537</TotalTime>
  <Words>1708</Words>
  <Application>Microsoft Macintosh PowerPoint</Application>
  <PresentationFormat>Widescreen</PresentationFormat>
  <Paragraphs>345</Paragraphs>
  <Slides>26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Cambria Math</vt:lpstr>
      <vt:lpstr>Franklin Gothic Book</vt:lpstr>
      <vt:lpstr>Franklin Gothic Medium</vt:lpstr>
      <vt:lpstr>Source Sans Pro</vt:lpstr>
      <vt:lpstr>Wingdings 3</vt:lpstr>
      <vt:lpstr>Metis-Dark-Pink</vt:lpstr>
      <vt:lpstr>Naïve Bayes Classifier</vt:lpstr>
      <vt:lpstr>Probability Review</vt:lpstr>
      <vt:lpstr>Joint Probability</vt:lpstr>
      <vt:lpstr>Joint Probability</vt:lpstr>
      <vt:lpstr>Expanding Joint Probabilities</vt:lpstr>
      <vt:lpstr>Scaling Conditional Probability</vt:lpstr>
      <vt:lpstr>Conditional probabilities get out of hand quickly</vt:lpstr>
      <vt:lpstr>Independence to the Rescue!</vt:lpstr>
      <vt:lpstr>Naïve Bayes</vt:lpstr>
      <vt:lpstr>Classification Problem: Predict Party Membership</vt:lpstr>
      <vt:lpstr>Classification Review – An Ideal Classifier?</vt:lpstr>
      <vt:lpstr>How can Bayes’ Theorem Help?</vt:lpstr>
      <vt:lpstr>Apply that independence assumption</vt:lpstr>
      <vt:lpstr>Why is it “Naïve”? </vt:lpstr>
      <vt:lpstr>How does this help?</vt:lpstr>
      <vt:lpstr>Naïve Bayes in a Nutshell</vt:lpstr>
      <vt:lpstr>How do we train the model?</vt:lpstr>
      <vt:lpstr>How do we classify a new point?</vt:lpstr>
      <vt:lpstr>Let’s see it in action!</vt:lpstr>
      <vt:lpstr>Game Time!</vt:lpstr>
      <vt:lpstr>Worst case scenario #1</vt:lpstr>
      <vt:lpstr>Worst case scenario #2</vt:lpstr>
      <vt:lpstr>Gaussian NB</vt:lpstr>
      <vt:lpstr>How does NB classify in this scenario?</vt:lpstr>
      <vt:lpstr>Separating hyperplane</vt:lpstr>
      <vt:lpstr>Naïve Bayes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Sophia Ray</dc:creator>
  <cp:lastModifiedBy>Joan Wang</cp:lastModifiedBy>
  <cp:revision>91</cp:revision>
  <dcterms:created xsi:type="dcterms:W3CDTF">2018-11-23T15:22:38Z</dcterms:created>
  <dcterms:modified xsi:type="dcterms:W3CDTF">2020-07-27T12:24:58Z</dcterms:modified>
</cp:coreProperties>
</file>

<file path=docProps/thumbnail.jpeg>
</file>